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vnd.ms-photo" Extension="wdp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07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5A781-53A4-4AD9-B8A5-CA7F9B533AB7}" type="datetimeFigureOut">
              <a:rPr lang="uk-UA" smtClean="0"/>
              <a:t>12.10.2014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9F158-3019-4603-B991-8ACB7531DCCD}" type="slidenum">
              <a:rPr lang="uk-UA" smtClean="0"/>
              <a:t>‹#›</a:t>
            </a:fld>
            <a:endParaRPr lang="uk-UA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5A781-53A4-4AD9-B8A5-CA7F9B533AB7}" type="datetimeFigureOut">
              <a:rPr lang="uk-UA" smtClean="0"/>
              <a:t>12.10.2014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9F158-3019-4603-B991-8ACB7531DCCD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5A781-53A4-4AD9-B8A5-CA7F9B533AB7}" type="datetimeFigureOut">
              <a:rPr lang="uk-UA" smtClean="0"/>
              <a:t>12.10.2014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9F158-3019-4603-B991-8ACB7531DCCD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5A781-53A4-4AD9-B8A5-CA7F9B533AB7}" type="datetimeFigureOut">
              <a:rPr lang="uk-UA" smtClean="0"/>
              <a:t>12.10.2014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9F158-3019-4603-B991-8ACB7531DCCD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5A781-53A4-4AD9-B8A5-CA7F9B533AB7}" type="datetimeFigureOut">
              <a:rPr lang="uk-UA" smtClean="0"/>
              <a:t>12.10.2014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9F158-3019-4603-B991-8ACB7531DCCD}" type="slidenum">
              <a:rPr lang="uk-UA" smtClean="0"/>
              <a:t>‹#›</a:t>
            </a:fld>
            <a:endParaRPr lang="uk-UA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5A781-53A4-4AD9-B8A5-CA7F9B533AB7}" type="datetimeFigureOut">
              <a:rPr lang="uk-UA" smtClean="0"/>
              <a:t>12.10.2014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9F158-3019-4603-B991-8ACB7531DCCD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5A781-53A4-4AD9-B8A5-CA7F9B533AB7}" type="datetimeFigureOut">
              <a:rPr lang="uk-UA" smtClean="0"/>
              <a:t>12.10.2014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9F158-3019-4603-B991-8ACB7531DCCD}" type="slidenum">
              <a:rPr lang="uk-UA" smtClean="0"/>
              <a:t>‹#›</a:t>
            </a:fld>
            <a:endParaRPr lang="uk-UA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5A781-53A4-4AD9-B8A5-CA7F9B533AB7}" type="datetimeFigureOut">
              <a:rPr lang="uk-UA" smtClean="0"/>
              <a:t>12.10.2014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9F158-3019-4603-B991-8ACB7531DCCD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5A781-53A4-4AD9-B8A5-CA7F9B533AB7}" type="datetimeFigureOut">
              <a:rPr lang="uk-UA" smtClean="0"/>
              <a:t>12.10.2014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9F158-3019-4603-B991-8ACB7531DCCD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5A781-53A4-4AD9-B8A5-CA7F9B533AB7}" type="datetimeFigureOut">
              <a:rPr lang="uk-UA" smtClean="0"/>
              <a:t>12.10.2014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9F158-3019-4603-B991-8ACB7531DCCD}" type="slidenum">
              <a:rPr lang="uk-UA" smtClean="0"/>
              <a:t>‹#›</a:t>
            </a:fld>
            <a:endParaRPr lang="uk-UA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5A781-53A4-4AD9-B8A5-CA7F9B533AB7}" type="datetimeFigureOut">
              <a:rPr lang="uk-UA" smtClean="0"/>
              <a:t>12.10.2014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9F158-3019-4603-B991-8ACB7531DCCD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EA35A781-53A4-4AD9-B8A5-CA7F9B533AB7}" type="datetimeFigureOut">
              <a:rPr lang="uk-UA" smtClean="0"/>
              <a:t>12.10.2014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EF19F158-3019-4603-B991-8ACB7531DCCD}" type="slidenum">
              <a:rPr lang="uk-UA" smtClean="0"/>
              <a:t>‹#›</a:t>
            </a:fld>
            <a:endParaRPr lang="uk-UA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 ?><Relationships xmlns="http://schemas.openxmlformats.org/package/2006/relationships"><Relationship Id="rId2" Target="../media/image9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 ?><Relationships xmlns="http://schemas.openxmlformats.org/package/2006/relationships"><Relationship Id="rId3" Target="../media/image5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8.jpeg" Type="http://schemas.openxmlformats.org/officeDocument/2006/relationships/image"/><Relationship Id="rId5" Target="../media/image7.jpeg" Type="http://schemas.openxmlformats.org/officeDocument/2006/relationships/image"/><Relationship Id="rId4" Target="../media/image6.jpeg" Type="http://schemas.openxmlformats.org/officeDocument/2006/relationships/image"/></Relationships>
</file>

<file path=ppt/slides/_rels/slide6.xml.rels><?xml version="1.0" encoding="UTF-8" standalone="yes" ?><Relationships xmlns="http://schemas.openxmlformats.org/package/2006/relationships"><Relationship Id="rId2" Target="../media/image9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365104"/>
            <a:ext cx="8496944" cy="2376264"/>
          </a:xfrm>
        </p:spPr>
        <p:txBody>
          <a:bodyPr>
            <a:normAutofit fontScale="90000"/>
          </a:bodyPr>
          <a:lstStyle/>
          <a:p>
            <a:pPr algn="ctr"/>
            <a:r>
              <a:rPr lang="uk-UA" sz="6000" b="1" dirty="0" smtClean="0">
                <a:solidFill>
                  <a:srgbClr val="002060"/>
                </a:solidFill>
                <a:latin typeface="Bookman Old Style" pitchFamily="18" charset="0"/>
              </a:rPr>
              <a:t> Література </a:t>
            </a:r>
            <a:br>
              <a:rPr lang="uk-UA" sz="6000" b="1" dirty="0" smtClean="0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uk-UA" sz="6000" b="1" dirty="0" smtClean="0">
                <a:solidFill>
                  <a:srgbClr val="002060"/>
                </a:solidFill>
                <a:latin typeface="Bookman Old Style" pitchFamily="18" charset="0"/>
              </a:rPr>
              <a:t> р і д н о г о   к р а ю</a:t>
            </a:r>
            <a:r>
              <a:rPr lang="uk-UA" sz="6000" b="1" dirty="0" smtClean="0">
                <a:solidFill>
                  <a:srgbClr val="FF0000"/>
                </a:solidFill>
                <a:latin typeface="Bookman Old Style" pitchFamily="18" charset="0"/>
              </a:rPr>
              <a:t/>
            </a:r>
            <a:br>
              <a:rPr lang="uk-UA" sz="6000" b="1" dirty="0" smtClean="0">
                <a:solidFill>
                  <a:srgbClr val="FF0000"/>
                </a:solidFill>
                <a:latin typeface="Bookman Old Style" pitchFamily="18" charset="0"/>
              </a:rPr>
            </a:br>
            <a:endParaRPr lang="uk-UA" sz="60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3679304"/>
          </a:xfrm>
        </p:spPr>
        <p:txBody>
          <a:bodyPr/>
          <a:lstStyle/>
          <a:p>
            <a:pPr marL="0" indent="0">
              <a:buNone/>
            </a:pP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87811" y="476672"/>
            <a:ext cx="7560840" cy="3888432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81066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908720"/>
            <a:ext cx="748883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uk-UA" sz="2800" b="1" i="1" dirty="0" smtClean="0">
                <a:effectLst/>
                <a:latin typeface="Cambria"/>
                <a:ea typeface="Calibri"/>
                <a:cs typeface="Times New Roman"/>
              </a:rPr>
              <a:t>АНАЛІТИЧНО-КОНСТРУЙОВАНЕ ЗАВДАННЯ</a:t>
            </a:r>
          </a:p>
          <a:p>
            <a:endParaRPr lang="uk-UA" dirty="0" smtClean="0">
              <a:effectLst/>
              <a:latin typeface="Cambria"/>
              <a:ea typeface="Calibri"/>
              <a:cs typeface="Times New Roman"/>
            </a:endParaRPr>
          </a:p>
          <a:p>
            <a:endParaRPr lang="uk-UA" sz="2800" b="1" dirty="0" smtClean="0">
              <a:latin typeface="Cambria"/>
              <a:ea typeface="Calibri"/>
              <a:cs typeface="Times New Roman"/>
            </a:endParaRPr>
          </a:p>
          <a:p>
            <a:endParaRPr lang="uk-UA" sz="2800" b="1" dirty="0">
              <a:latin typeface="Cambria"/>
              <a:ea typeface="Calibri"/>
              <a:cs typeface="Times New Roman"/>
            </a:endParaRPr>
          </a:p>
          <a:p>
            <a:pPr algn="ctr"/>
            <a:r>
              <a:rPr lang="uk-UA" sz="2800" b="1" dirty="0" smtClean="0">
                <a:latin typeface="Cambria"/>
                <a:ea typeface="Calibri"/>
                <a:cs typeface="Times New Roman"/>
              </a:rPr>
              <a:t>В</a:t>
            </a:r>
            <a:r>
              <a:rPr lang="uk-UA" sz="2800" b="1" dirty="0" smtClean="0">
                <a:effectLst/>
                <a:latin typeface="Cambria"/>
                <a:ea typeface="Calibri"/>
                <a:cs typeface="Times New Roman"/>
              </a:rPr>
              <a:t>изначити провідну думку поезії </a:t>
            </a:r>
          </a:p>
          <a:p>
            <a:pPr algn="ctr"/>
            <a:r>
              <a:rPr lang="uk-UA" sz="2800" b="1" dirty="0" smtClean="0">
                <a:effectLst/>
                <a:latin typeface="Cambria"/>
                <a:ea typeface="Calibri"/>
                <a:cs typeface="Times New Roman"/>
              </a:rPr>
              <a:t>«Лютували кати, шаленіли кати…»</a:t>
            </a:r>
          </a:p>
          <a:p>
            <a:pPr algn="ctr"/>
            <a:endParaRPr lang="uk-UA" sz="2800" b="1" dirty="0">
              <a:latin typeface="Cambria"/>
              <a:cs typeface="Times New Roman"/>
            </a:endParaRPr>
          </a:p>
          <a:p>
            <a:pPr algn="ctr"/>
            <a:endParaRPr lang="uk-UA" sz="2800" b="1" dirty="0" smtClean="0">
              <a:latin typeface="Cambria"/>
              <a:cs typeface="Times New Roman"/>
            </a:endParaRPr>
          </a:p>
          <a:p>
            <a:pPr algn="ctr"/>
            <a:endParaRPr lang="uk-UA" sz="2800" b="1" dirty="0">
              <a:latin typeface="Cambria"/>
              <a:cs typeface="Times New Roman"/>
            </a:endParaRPr>
          </a:p>
          <a:p>
            <a:pPr algn="ctr"/>
            <a:endParaRPr lang="uk-UA" sz="2800" b="1" dirty="0"/>
          </a:p>
        </p:txBody>
      </p:sp>
    </p:spTree>
    <p:extLst>
      <p:ext uri="{BB962C8B-B14F-4D97-AF65-F5344CB8AC3E}">
        <p14:creationId xmlns:p14="http://schemas.microsoft.com/office/powerpoint/2010/main" val="600897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556792"/>
            <a:ext cx="806489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uk-UA" sz="4800" b="1" dirty="0" smtClean="0">
                <a:solidFill>
                  <a:srgbClr val="002060"/>
                </a:solidFill>
                <a:effectLst/>
                <a:latin typeface="Cambria"/>
                <a:ea typeface="Calibri"/>
                <a:cs typeface="Times New Roman"/>
              </a:rPr>
              <a:t>Наталка Нікуліна</a:t>
            </a:r>
          </a:p>
          <a:p>
            <a:endParaRPr lang="uk-UA" sz="4800" b="1" dirty="0" smtClean="0">
              <a:solidFill>
                <a:srgbClr val="002060"/>
              </a:solidFill>
              <a:effectLst/>
              <a:latin typeface="Cambria"/>
              <a:ea typeface="Calibri"/>
              <a:cs typeface="Times New Roman"/>
            </a:endParaRPr>
          </a:p>
          <a:p>
            <a:pPr algn="ctr"/>
            <a:endParaRPr lang="uk-UA" sz="4800" b="1" dirty="0" smtClean="0">
              <a:solidFill>
                <a:srgbClr val="002060"/>
              </a:solidFill>
              <a:latin typeface="Cambria"/>
              <a:ea typeface="Calibri"/>
              <a:cs typeface="Times New Roman"/>
            </a:endParaRPr>
          </a:p>
          <a:p>
            <a:pPr algn="ctr"/>
            <a:r>
              <a:rPr lang="uk-UA" sz="4800" b="1" dirty="0" smtClean="0">
                <a:solidFill>
                  <a:srgbClr val="002060"/>
                </a:solidFill>
                <a:effectLst/>
                <a:latin typeface="Cambria"/>
                <a:ea typeface="Calibri"/>
                <a:cs typeface="Times New Roman"/>
              </a:rPr>
              <a:t>«Обернулась. </a:t>
            </a:r>
          </a:p>
          <a:p>
            <a:pPr algn="ctr"/>
            <a:r>
              <a:rPr lang="uk-UA" sz="4800" b="1" dirty="0" smtClean="0">
                <a:solidFill>
                  <a:srgbClr val="002060"/>
                </a:solidFill>
                <a:effectLst/>
                <a:latin typeface="Cambria"/>
                <a:ea typeface="Calibri"/>
                <a:cs typeface="Times New Roman"/>
              </a:rPr>
              <a:t>Бо тінню на світло чола…»</a:t>
            </a:r>
            <a:endParaRPr lang="uk-UA" sz="4800" b="1" dirty="0">
              <a:solidFill>
                <a:srgbClr val="00206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343" y="614764"/>
            <a:ext cx="2127250" cy="3322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89178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620688"/>
            <a:ext cx="8568952" cy="5255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15000"/>
              </a:lnSpc>
              <a:spcAft>
                <a:spcPts val="1000"/>
              </a:spcAft>
            </a:pPr>
            <a:r>
              <a:rPr lang="uk-UA" sz="2800" b="1" i="1" dirty="0" smtClean="0">
                <a:latin typeface="Cambria"/>
                <a:ea typeface="Times New Roman"/>
                <a:cs typeface="Times New Roman"/>
              </a:rPr>
              <a:t>АНАЛІТИЧНО-ТВОРЧЕ ЗАВДАННЯ «СЕНКАН»</a:t>
            </a:r>
            <a:endParaRPr lang="uk-UA" i="1" dirty="0">
              <a:latin typeface="Cambria"/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800" dirty="0" smtClean="0">
                <a:effectLst/>
                <a:latin typeface="Cambria"/>
                <a:ea typeface="Calibri"/>
                <a:cs typeface="Times New Roman"/>
              </a:rPr>
              <a:t> Один іменник (тема твору).</a:t>
            </a:r>
            <a:endParaRPr lang="uk-UA" sz="2800" dirty="0" smtClean="0"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800" dirty="0" smtClean="0">
                <a:effectLst/>
                <a:latin typeface="Cambria"/>
                <a:ea typeface="Calibri"/>
                <a:cs typeface="Times New Roman"/>
              </a:rPr>
              <a:t>Два прикметника (опис).</a:t>
            </a:r>
            <a:endParaRPr lang="uk-UA" sz="2800" dirty="0" smtClean="0"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800" dirty="0" smtClean="0">
                <a:effectLst/>
                <a:latin typeface="Cambria"/>
                <a:ea typeface="Calibri"/>
                <a:cs typeface="Times New Roman"/>
              </a:rPr>
              <a:t>Три дієслова (дія).</a:t>
            </a:r>
            <a:endParaRPr lang="uk-UA" sz="2800" dirty="0" smtClean="0"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800" dirty="0" smtClean="0">
                <a:effectLst/>
                <a:latin typeface="Cambria"/>
                <a:ea typeface="Calibri"/>
                <a:cs typeface="Times New Roman"/>
              </a:rPr>
              <a:t>Чотири слова = речення (ставлення до зображуваного).</a:t>
            </a:r>
            <a:endParaRPr lang="uk-UA" sz="2800" dirty="0" smtClean="0"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uk-UA" sz="2800" dirty="0" smtClean="0">
                <a:effectLst/>
                <a:latin typeface="Cambria"/>
                <a:ea typeface="Calibri"/>
                <a:cs typeface="Times New Roman"/>
              </a:rPr>
              <a:t>Один іменник (слово-асоціація, синонім)</a:t>
            </a:r>
            <a:endParaRPr lang="uk-UA" sz="2800" dirty="0" smtClean="0"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dirty="0" smtClean="0">
                <a:effectLst/>
                <a:latin typeface="Cambria"/>
                <a:ea typeface="Calibri"/>
                <a:cs typeface="Times New Roman"/>
              </a:rPr>
              <a:t> </a:t>
            </a:r>
            <a:endParaRPr lang="uk-UA" sz="1400" dirty="0" smtClean="0">
              <a:effectLst/>
              <a:latin typeface="Calibri"/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uk-UA" sz="2800" dirty="0" smtClean="0">
                <a:latin typeface="Cambria"/>
                <a:ea typeface="Times New Roman"/>
                <a:cs typeface="Times New Roman"/>
              </a:rPr>
              <a:t>(</a:t>
            </a:r>
            <a:r>
              <a:rPr lang="uk-UA" sz="2800" dirty="0" smtClean="0">
                <a:effectLst/>
                <a:latin typeface="Cambria"/>
                <a:ea typeface="Times New Roman"/>
                <a:cs typeface="Times New Roman"/>
              </a:rPr>
              <a:t>за поезією «Обернулась. Бо тінню на світло чола…»)</a:t>
            </a:r>
            <a:endParaRPr lang="uk-UA" sz="2800" dirty="0">
              <a:effectLst/>
              <a:latin typeface="Calibri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27935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620688"/>
            <a:ext cx="8352928" cy="54496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15000"/>
              </a:lnSpc>
              <a:spcAft>
                <a:spcPts val="1000"/>
              </a:spcAft>
            </a:pPr>
            <a:r>
              <a:rPr lang="uk-UA" sz="2800" b="1" i="1" dirty="0" smtClean="0">
                <a:effectLst/>
                <a:latin typeface="Cambria"/>
                <a:ea typeface="Calibri"/>
                <a:cs typeface="Times New Roman"/>
              </a:rPr>
              <a:t>ІНТЕРАКТИВНА ВПРАВА  «МЕТОД ПРЕС»</a:t>
            </a:r>
          </a:p>
          <a:p>
            <a:pPr lvl="0" algn="ctr">
              <a:lnSpc>
                <a:spcPct val="115000"/>
              </a:lnSpc>
              <a:spcAft>
                <a:spcPts val="1000"/>
              </a:spcAft>
            </a:pPr>
            <a:endParaRPr lang="uk-UA" sz="2800" i="1" dirty="0" smtClean="0">
              <a:latin typeface="Cambria"/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uk-UA" sz="2800" i="1" dirty="0" smtClean="0">
                <a:latin typeface="Cambria"/>
                <a:ea typeface="Calibri"/>
                <a:cs typeface="Times New Roman"/>
              </a:rPr>
              <a:t>ПРОБЛЕМНЕ ПИТАННЯ УРОКУ</a:t>
            </a:r>
            <a:endParaRPr lang="uk-UA" sz="2800" i="1" dirty="0">
              <a:latin typeface="Cambria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uk-UA" sz="2800" b="1" i="1" dirty="0" smtClean="0">
                <a:effectLst/>
                <a:latin typeface="Cambria"/>
                <a:ea typeface="Calibri"/>
                <a:cs typeface="Times New Roman"/>
              </a:rPr>
              <a:t>«Чи зможе людина побудувати майбутнє, якщо вона не пам’ятатиме уроків історії?»</a:t>
            </a:r>
            <a:endParaRPr lang="uk-UA" sz="2800" b="1" i="1" dirty="0" smtClean="0"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2800" dirty="0" smtClean="0">
                <a:effectLst/>
                <a:latin typeface="Cambria"/>
                <a:ea typeface="Calibri"/>
                <a:cs typeface="Times New Roman"/>
              </a:rPr>
              <a:t>Я вважаю,…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2800" dirty="0" smtClean="0">
                <a:effectLst/>
                <a:latin typeface="Cambria"/>
                <a:ea typeface="Calibri"/>
                <a:cs typeface="Times New Roman"/>
              </a:rPr>
              <a:t>тому що…,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2800" dirty="0" smtClean="0">
                <a:effectLst/>
                <a:latin typeface="Cambria"/>
                <a:ea typeface="Calibri"/>
                <a:cs typeface="Times New Roman"/>
              </a:rPr>
              <a:t>наприклад…,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2800" dirty="0" smtClean="0">
                <a:effectLst/>
                <a:latin typeface="Cambria"/>
                <a:ea typeface="Calibri"/>
                <a:cs typeface="Times New Roman"/>
              </a:rPr>
              <a:t>отже…</a:t>
            </a:r>
            <a:endParaRPr lang="uk-UA" sz="28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00986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620688"/>
            <a:ext cx="8784976" cy="5494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15000"/>
              </a:lnSpc>
              <a:spcAft>
                <a:spcPts val="0"/>
              </a:spcAft>
            </a:pPr>
            <a:r>
              <a:rPr lang="uk-UA" sz="2800" b="1" i="1" dirty="0" smtClean="0">
                <a:effectLst/>
                <a:latin typeface="Cambria"/>
                <a:ea typeface="Calibri"/>
                <a:cs typeface="Times New Roman"/>
              </a:rPr>
              <a:t>ІНТЕРАКТИВНА ВПРАВА «НЕЗАКІНЧЕНІ РЕЧЕННЯ»</a:t>
            </a:r>
          </a:p>
          <a:p>
            <a:pPr lvl="0" algn="r">
              <a:lnSpc>
                <a:spcPct val="115000"/>
              </a:lnSpc>
              <a:spcAft>
                <a:spcPts val="0"/>
              </a:spcAft>
            </a:pPr>
            <a:endParaRPr lang="uk-UA" sz="2800" b="1" i="1" dirty="0" smtClean="0">
              <a:effectLst/>
              <a:latin typeface="Cambria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endParaRPr lang="uk-UA" i="1" dirty="0" smtClean="0">
              <a:effectLst/>
              <a:latin typeface="Cambria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uk-UA" sz="2800" dirty="0" smtClean="0">
                <a:effectLst/>
                <a:latin typeface="Cambria"/>
                <a:ea typeface="Calibri"/>
                <a:cs typeface="Times New Roman"/>
              </a:rPr>
              <a:t>Сьогодні на уроці я </a:t>
            </a:r>
            <a:endParaRPr lang="uk-UA" sz="2800" dirty="0" smtClean="0"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uk-UA" sz="2800" dirty="0" smtClean="0">
                <a:effectLst/>
                <a:latin typeface="Cambria"/>
                <a:ea typeface="Times New Roman"/>
                <a:cs typeface="Times New Roman"/>
              </a:rPr>
              <a:t>дізнався…</a:t>
            </a:r>
            <a:endParaRPr lang="uk-UA" sz="2800" dirty="0" smtClean="0">
              <a:effectLst/>
              <a:latin typeface="Calibri"/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uk-UA" sz="2800" dirty="0" smtClean="0">
                <a:effectLst/>
                <a:latin typeface="Cambria"/>
                <a:ea typeface="Times New Roman"/>
                <a:cs typeface="Times New Roman"/>
              </a:rPr>
              <a:t>зрозумів…</a:t>
            </a:r>
            <a:endParaRPr lang="uk-UA" sz="2800" dirty="0" smtClean="0">
              <a:effectLst/>
              <a:latin typeface="Calibri"/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uk-UA" sz="2800" dirty="0" smtClean="0">
                <a:effectLst/>
                <a:latin typeface="Cambria"/>
                <a:ea typeface="Times New Roman"/>
                <a:cs typeface="Times New Roman"/>
              </a:rPr>
              <a:t>навчився…</a:t>
            </a:r>
            <a:endParaRPr lang="uk-UA" sz="2800" dirty="0" smtClean="0">
              <a:effectLst/>
              <a:latin typeface="Calibri"/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uk-UA" sz="2800" dirty="0" smtClean="0">
                <a:effectLst/>
                <a:latin typeface="Cambria"/>
                <a:ea typeface="Times New Roman"/>
                <a:cs typeface="Times New Roman"/>
              </a:rPr>
              <a:t>отримав успіх…</a:t>
            </a:r>
            <a:endParaRPr lang="uk-UA" sz="2800" dirty="0" smtClean="0">
              <a:effectLst/>
              <a:latin typeface="Calibri"/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uk-UA" sz="2800" dirty="0" smtClean="0">
                <a:effectLst/>
                <a:latin typeface="Cambria"/>
                <a:ea typeface="Times New Roman"/>
                <a:cs typeface="Times New Roman"/>
              </a:rPr>
              <a:t>не вмів, але тепер навчився…</a:t>
            </a:r>
            <a:endParaRPr lang="uk-UA" sz="2800" dirty="0" smtClean="0">
              <a:effectLst/>
              <a:latin typeface="Calibri"/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Times New Roman"/>
              <a:buChar char="-"/>
            </a:pPr>
            <a:r>
              <a:rPr lang="uk-UA" sz="2800" dirty="0" smtClean="0">
                <a:effectLst/>
                <a:latin typeface="Cambria"/>
                <a:ea typeface="Times New Roman"/>
                <a:cs typeface="Times New Roman"/>
              </a:rPr>
              <a:t>змінився, бо…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Times New Roman"/>
              <a:buChar char="-"/>
            </a:pPr>
            <a:endParaRPr lang="uk-UA" sz="2800" dirty="0">
              <a:effectLst/>
              <a:latin typeface="Calibri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2766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548680"/>
            <a:ext cx="7776864" cy="4552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15000"/>
              </a:lnSpc>
              <a:spcAft>
                <a:spcPts val="0"/>
              </a:spcAft>
            </a:pPr>
            <a:r>
              <a:rPr lang="uk-UA" sz="2800" b="1" i="1" dirty="0" smtClean="0">
                <a:effectLst/>
                <a:latin typeface="Cambria"/>
                <a:ea typeface="Calibri"/>
                <a:cs typeface="Times New Roman"/>
              </a:rPr>
              <a:t>ДОМАШНЄ ЗАВДАННЯ</a:t>
            </a:r>
          </a:p>
          <a:p>
            <a:pPr lvl="0" algn="r">
              <a:lnSpc>
                <a:spcPct val="115000"/>
              </a:lnSpc>
              <a:spcAft>
                <a:spcPts val="0"/>
              </a:spcAft>
            </a:pPr>
            <a:endParaRPr lang="uk-UA" sz="2800" b="1" i="1" dirty="0">
              <a:latin typeface="Cambria"/>
              <a:ea typeface="Calibri"/>
              <a:cs typeface="Times New Roman"/>
            </a:endParaRPr>
          </a:p>
          <a:p>
            <a:pPr lvl="0" algn="r">
              <a:lnSpc>
                <a:spcPct val="115000"/>
              </a:lnSpc>
              <a:spcAft>
                <a:spcPts val="0"/>
              </a:spcAft>
            </a:pPr>
            <a:endParaRPr lang="uk-UA" sz="2800" b="1" i="1" dirty="0" smtClean="0">
              <a:effectLst/>
              <a:latin typeface="Cambria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800" dirty="0" smtClean="0">
                <a:effectLst/>
                <a:latin typeface="Cambria"/>
                <a:ea typeface="Calibri"/>
                <a:cs typeface="Times New Roman"/>
              </a:rPr>
              <a:t>Підготуватися до наступного уроку літератури рідного краю;</a:t>
            </a:r>
            <a:endParaRPr lang="uk-UA" sz="2800" dirty="0" smtClean="0"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uk-UA" sz="2800" dirty="0" smtClean="0">
                <a:effectLst/>
                <a:latin typeface="Cambria"/>
                <a:ea typeface="Calibri"/>
                <a:cs typeface="Times New Roman"/>
              </a:rPr>
              <a:t>Підготувати повідомлення про становлення українського професійного театру (презентація, буклет, повідомлення, ілюстрації).</a:t>
            </a:r>
            <a:endParaRPr lang="uk-UA" sz="28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45239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322358" y="854558"/>
            <a:ext cx="8424936" cy="5162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uk-UA" sz="4800" dirty="0" smtClean="0">
                <a:effectLst/>
                <a:latin typeface="Cambria" pitchFamily="18" charset="0"/>
                <a:ea typeface="Calibri"/>
                <a:cs typeface="Times New Roman"/>
              </a:rPr>
              <a:t>Тема уроку: 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4800" b="1" i="1" dirty="0" smtClean="0">
                <a:solidFill>
                  <a:srgbClr val="002060"/>
                </a:solidFill>
                <a:effectLst/>
                <a:latin typeface="Cambria" pitchFamily="18" charset="0"/>
                <a:ea typeface="Calibri"/>
                <a:cs typeface="Times New Roman"/>
              </a:rPr>
              <a:t>Сучасне осмислення сторінок історії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4000" i="1" dirty="0" smtClean="0">
                <a:effectLst/>
                <a:latin typeface="Cambria" pitchFamily="18" charset="0"/>
                <a:ea typeface="Calibri"/>
                <a:cs typeface="Times New Roman"/>
              </a:rPr>
              <a:t>(за циклом поезій «Непоховані»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4000" i="1" smtClean="0">
                <a:effectLst/>
                <a:latin typeface="Cambria" pitchFamily="18" charset="0"/>
                <a:ea typeface="Calibri"/>
                <a:cs typeface="Times New Roman"/>
              </a:rPr>
              <a:t>зі  </a:t>
            </a:r>
            <a:r>
              <a:rPr lang="uk-UA" sz="4000" i="1" dirty="0" smtClean="0">
                <a:effectLst/>
                <a:latin typeface="Cambria" pitchFamily="18" charset="0"/>
                <a:ea typeface="Calibri"/>
                <a:cs typeface="Times New Roman"/>
              </a:rPr>
              <a:t>збірки «Знамення калини» Наталки Нікуліної)</a:t>
            </a:r>
            <a:endParaRPr lang="uk-UA" sz="4000" dirty="0">
              <a:effectLst/>
              <a:latin typeface="Cambria" pitchFamily="18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80787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764705"/>
            <a:ext cx="8136904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000" b="1" i="1" dirty="0" smtClean="0">
                <a:solidFill>
                  <a:srgbClr val="002060"/>
                </a:solidFill>
                <a:effectLst/>
                <a:latin typeface="Cambria" pitchFamily="18" charset="0"/>
                <a:ea typeface="Calibri"/>
                <a:cs typeface="Times New Roman"/>
              </a:rPr>
              <a:t>Не дайте, люди, Україні вмерти  </a:t>
            </a:r>
          </a:p>
          <a:p>
            <a:pPr algn="ctr"/>
            <a:r>
              <a:rPr lang="uk-UA" sz="6000" b="1" i="1" dirty="0" smtClean="0">
                <a:solidFill>
                  <a:srgbClr val="002060"/>
                </a:solidFill>
                <a:effectLst/>
                <a:latin typeface="Cambria" pitchFamily="18" charset="0"/>
                <a:ea typeface="Calibri"/>
                <a:cs typeface="Times New Roman"/>
              </a:rPr>
              <a:t>Ні в правнуках, </a:t>
            </a:r>
          </a:p>
          <a:p>
            <a:pPr algn="ctr"/>
            <a:r>
              <a:rPr lang="uk-UA" sz="6000" b="1" i="1" dirty="0" smtClean="0">
                <a:solidFill>
                  <a:srgbClr val="002060"/>
                </a:solidFill>
                <a:effectLst/>
                <a:latin typeface="Cambria" pitchFamily="18" charset="0"/>
                <a:ea typeface="Calibri"/>
                <a:cs typeface="Times New Roman"/>
              </a:rPr>
              <a:t>ні в дітях, ні в собі.</a:t>
            </a:r>
            <a:endParaRPr lang="uk-UA" sz="5400" b="1" dirty="0" smtClean="0">
              <a:solidFill>
                <a:srgbClr val="002060"/>
              </a:solidFill>
              <a:latin typeface="Cambria" pitchFamily="18" charset="0"/>
              <a:ea typeface="Calibri"/>
              <a:cs typeface="Times New Roman"/>
            </a:endParaRPr>
          </a:p>
          <a:p>
            <a:pPr algn="r"/>
            <a:r>
              <a:rPr lang="uk-UA" sz="5400" dirty="0" smtClean="0">
                <a:solidFill>
                  <a:srgbClr val="002060"/>
                </a:solidFill>
                <a:latin typeface="Cambria" pitchFamily="18" charset="0"/>
                <a:ea typeface="Calibri"/>
                <a:cs typeface="Times New Roman"/>
              </a:rPr>
              <a:t>В. Симоненко</a:t>
            </a:r>
            <a:endParaRPr lang="uk-UA" sz="5400" dirty="0" smtClean="0">
              <a:solidFill>
                <a:srgbClr val="002060"/>
              </a:solidFill>
              <a:effectLst/>
              <a:latin typeface="Cambria" pitchFamily="18" charset="0"/>
              <a:ea typeface="Calibri"/>
              <a:cs typeface="Times New Roman"/>
            </a:endParaRPr>
          </a:p>
          <a:p>
            <a:r>
              <a:rPr lang="uk-UA" sz="6000" dirty="0" smtClean="0">
                <a:effectLst/>
                <a:latin typeface="Cambria" pitchFamily="18" charset="0"/>
                <a:ea typeface="Calibri"/>
                <a:cs typeface="Times New Roman"/>
              </a:rPr>
              <a:t> </a:t>
            </a:r>
            <a:endParaRPr lang="uk-UA" sz="60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9685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571312"/>
            <a:ext cx="6781800" cy="1600200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rgbClr val="002060"/>
                </a:solidFill>
                <a:latin typeface="Cambria" pitchFamily="18" charset="0"/>
              </a:rPr>
              <a:t>Життєва доля</a:t>
            </a:r>
            <a:br>
              <a:rPr lang="uk-UA" b="1" dirty="0" smtClean="0">
                <a:solidFill>
                  <a:srgbClr val="002060"/>
                </a:solidFill>
                <a:latin typeface="Cambria" pitchFamily="18" charset="0"/>
              </a:rPr>
            </a:br>
            <a:r>
              <a:rPr lang="uk-UA" b="1" dirty="0" smtClean="0">
                <a:solidFill>
                  <a:srgbClr val="002060"/>
                </a:solidFill>
                <a:latin typeface="Cambria" pitchFamily="18" charset="0"/>
              </a:rPr>
              <a:t>Наталки Нікуліної</a:t>
            </a:r>
            <a:endParaRPr lang="uk-UA" b="1" dirty="0">
              <a:solidFill>
                <a:srgbClr val="002060"/>
              </a:solidFill>
              <a:latin typeface="Cambr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987824" y="620688"/>
            <a:ext cx="2880320" cy="3816424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23509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4900" b="1" dirty="0" smtClean="0">
                <a:solidFill>
                  <a:srgbClr val="002060"/>
                </a:solidFill>
                <a:latin typeface="Cambria" pitchFamily="18" charset="0"/>
              </a:rPr>
              <a:t>Спогади про</a:t>
            </a:r>
            <a:r>
              <a:rPr lang="uk-UA" sz="4900" b="1" dirty="0">
                <a:solidFill>
                  <a:srgbClr val="002060"/>
                </a:solidFill>
                <a:latin typeface="Cambria" pitchFamily="18" charset="0"/>
              </a:rPr>
              <a:t/>
            </a:r>
            <a:br>
              <a:rPr lang="uk-UA" sz="4900" b="1" dirty="0">
                <a:solidFill>
                  <a:srgbClr val="002060"/>
                </a:solidFill>
                <a:latin typeface="Cambria" pitchFamily="18" charset="0"/>
              </a:rPr>
            </a:br>
            <a:r>
              <a:rPr lang="uk-UA" sz="4900" b="1" dirty="0" smtClean="0">
                <a:solidFill>
                  <a:srgbClr val="002060"/>
                </a:solidFill>
                <a:latin typeface="Cambria" pitchFamily="18" charset="0"/>
              </a:rPr>
              <a:t>       Наталку Нікуліну</a:t>
            </a:r>
            <a:endParaRPr lang="uk-UA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445" y="836713"/>
            <a:ext cx="3146003" cy="2401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2429" y="3356992"/>
            <a:ext cx="1813702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836713"/>
            <a:ext cx="2837565" cy="2341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83537"/>
            <a:ext cx="1734943" cy="2262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628800"/>
            <a:ext cx="1924050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9621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620688"/>
            <a:ext cx="7986464" cy="5551512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                       </a:t>
            </a:r>
            <a:r>
              <a:rPr lang="uk-UA" dirty="0" smtClean="0">
                <a:solidFill>
                  <a:srgbClr val="002060"/>
                </a:solidFill>
                <a:latin typeface="Cambria" pitchFamily="18" charset="0"/>
              </a:rPr>
              <a:t>Наталка Нікуліна</a:t>
            </a:r>
            <a:r>
              <a:rPr lang="uk-UA" dirty="0">
                <a:solidFill>
                  <a:srgbClr val="002060"/>
                </a:solidFill>
                <a:latin typeface="Cambria" pitchFamily="18" charset="0"/>
              </a:rPr>
              <a:t/>
            </a:r>
            <a:br>
              <a:rPr lang="uk-UA" dirty="0">
                <a:solidFill>
                  <a:srgbClr val="002060"/>
                </a:solidFill>
                <a:latin typeface="Cambria" pitchFamily="18" charset="0"/>
              </a:rPr>
            </a:br>
            <a:r>
              <a:rPr lang="uk-UA" dirty="0" smtClean="0">
                <a:solidFill>
                  <a:srgbClr val="002060"/>
                </a:solidFill>
                <a:latin typeface="Cambria" pitchFamily="18" charset="0"/>
              </a:rPr>
              <a:t/>
            </a:r>
            <a:br>
              <a:rPr lang="uk-UA" dirty="0" smtClean="0">
                <a:solidFill>
                  <a:srgbClr val="002060"/>
                </a:solidFill>
                <a:latin typeface="Cambria" pitchFamily="18" charset="0"/>
              </a:rPr>
            </a:br>
            <a:r>
              <a:rPr lang="uk-UA" dirty="0" smtClean="0">
                <a:solidFill>
                  <a:srgbClr val="002060"/>
                </a:solidFill>
                <a:latin typeface="Cambria" pitchFamily="18" charset="0"/>
              </a:rPr>
              <a:t>  </a:t>
            </a:r>
            <a:r>
              <a:rPr lang="uk-UA" b="1" dirty="0" smtClean="0">
                <a:solidFill>
                  <a:srgbClr val="002060"/>
                </a:solidFill>
                <a:latin typeface="Cambria" pitchFamily="18" charset="0"/>
              </a:rPr>
              <a:t>«Так ось, історіє, </a:t>
            </a:r>
            <a:br>
              <a:rPr lang="uk-UA" b="1" dirty="0" smtClean="0">
                <a:solidFill>
                  <a:srgbClr val="002060"/>
                </a:solidFill>
                <a:latin typeface="Cambria" pitchFamily="18" charset="0"/>
              </a:rPr>
            </a:br>
            <a:r>
              <a:rPr lang="uk-UA" b="1" dirty="0" smtClean="0">
                <a:solidFill>
                  <a:srgbClr val="002060"/>
                </a:solidFill>
                <a:latin typeface="Cambria" pitchFamily="18" charset="0"/>
              </a:rPr>
              <a:t>        які твої стежки…»</a:t>
            </a:r>
            <a:br>
              <a:rPr lang="uk-UA" b="1" dirty="0" smtClean="0">
                <a:solidFill>
                  <a:srgbClr val="002060"/>
                </a:solidFill>
                <a:latin typeface="Cambria" pitchFamily="18" charset="0"/>
              </a:rPr>
            </a:br>
            <a:r>
              <a:rPr lang="uk-UA" b="1" dirty="0">
                <a:solidFill>
                  <a:srgbClr val="002060"/>
                </a:solidFill>
                <a:latin typeface="Cambria" pitchFamily="18" charset="0"/>
              </a:rPr>
              <a:t/>
            </a:r>
            <a:br>
              <a:rPr lang="uk-UA" b="1" dirty="0">
                <a:solidFill>
                  <a:srgbClr val="002060"/>
                </a:solidFill>
                <a:latin typeface="Cambria" pitchFamily="18" charset="0"/>
              </a:rPr>
            </a:br>
            <a:endParaRPr lang="uk-UA" b="1" dirty="0">
              <a:solidFill>
                <a:srgbClr val="002060"/>
              </a:solidFill>
              <a:latin typeface="Cambria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2127250" cy="3322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5029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980728"/>
            <a:ext cx="8280920" cy="49367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uk-UA" sz="2800" b="1" i="1" dirty="0" smtClean="0">
                <a:effectLst/>
                <a:latin typeface="Cambria"/>
                <a:ea typeface="Calibri"/>
                <a:cs typeface="Times New Roman"/>
              </a:rPr>
              <a:t>СЛОВНИКОВА РОБОТА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2800" b="1" i="1" dirty="0" smtClean="0">
                <a:effectLst/>
                <a:latin typeface="Cambria"/>
                <a:ea typeface="Calibri"/>
                <a:cs typeface="Times New Roman"/>
              </a:rPr>
              <a:t>Вериги</a:t>
            </a:r>
            <a:r>
              <a:rPr lang="uk-UA" sz="2800" dirty="0" smtClean="0">
                <a:effectLst/>
                <a:latin typeface="Cambria"/>
                <a:ea typeface="Calibri"/>
                <a:cs typeface="Times New Roman"/>
              </a:rPr>
              <a:t> (старослов’янською – </a:t>
            </a:r>
            <a:r>
              <a:rPr lang="uk-UA" sz="2800" dirty="0" err="1" smtClean="0">
                <a:effectLst/>
                <a:latin typeface="Cambria"/>
                <a:ea typeface="Calibri"/>
                <a:cs typeface="Times New Roman"/>
              </a:rPr>
              <a:t>верига</a:t>
            </a:r>
            <a:r>
              <a:rPr lang="uk-UA" sz="2800" dirty="0" smtClean="0">
                <a:effectLst/>
                <a:latin typeface="Cambria"/>
                <a:ea typeface="Calibri"/>
                <a:cs typeface="Times New Roman"/>
              </a:rPr>
              <a:t> – «ланцюг») – залізні ланцюги, кільця, що носили християнські аскети на голому тілі для смирення людської плоті; вага вериги може сягати до десяти кілограмів.</a:t>
            </a:r>
            <a:endParaRPr lang="uk-UA" sz="2800" dirty="0" smtClean="0"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2800" b="1" i="1" dirty="0" err="1" smtClean="0">
                <a:effectLst/>
                <a:latin typeface="Cambria"/>
                <a:ea typeface="Calibri"/>
                <a:cs typeface="Times New Roman"/>
              </a:rPr>
              <a:t>Длань</a:t>
            </a:r>
            <a:r>
              <a:rPr lang="uk-UA" sz="2800" b="1" i="1" dirty="0" smtClean="0">
                <a:effectLst/>
                <a:latin typeface="Cambria"/>
                <a:ea typeface="Calibri"/>
                <a:cs typeface="Times New Roman"/>
              </a:rPr>
              <a:t> –</a:t>
            </a:r>
            <a:r>
              <a:rPr lang="uk-UA" sz="2800" dirty="0" smtClean="0">
                <a:effectLst/>
                <a:latin typeface="Cambria"/>
                <a:ea typeface="Calibri"/>
                <a:cs typeface="Times New Roman"/>
              </a:rPr>
              <a:t> (старослов’янською – длань – «долоня», «рука»)</a:t>
            </a:r>
            <a:endParaRPr lang="uk-UA" sz="2800" dirty="0" smtClean="0"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2800" b="1" i="1" dirty="0" smtClean="0">
                <a:effectLst/>
                <a:latin typeface="Cambria"/>
                <a:ea typeface="Calibri"/>
                <a:cs typeface="Times New Roman"/>
              </a:rPr>
              <a:t>Офіра </a:t>
            </a:r>
            <a:r>
              <a:rPr lang="uk-UA" sz="2800" dirty="0" smtClean="0">
                <a:effectLst/>
                <a:latin typeface="Cambria"/>
                <a:ea typeface="Calibri"/>
                <a:cs typeface="Times New Roman"/>
              </a:rPr>
              <a:t>– жертва.</a:t>
            </a:r>
            <a:endParaRPr lang="uk-UA" sz="28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81299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124745"/>
            <a:ext cx="8280920" cy="5746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15000"/>
              </a:lnSpc>
              <a:spcAft>
                <a:spcPts val="1000"/>
              </a:spcAft>
            </a:pPr>
            <a:r>
              <a:rPr lang="uk-UA" sz="2800" b="1" i="1" dirty="0" smtClean="0">
                <a:effectLst/>
                <a:latin typeface="Cambria"/>
                <a:ea typeface="Times New Roman"/>
                <a:cs typeface="Times New Roman"/>
              </a:rPr>
              <a:t>ІНТЕРАКТИВНА ВПРАВА «АСОЦІАТИВНИЙ КУЩ»</a:t>
            </a:r>
          </a:p>
          <a:p>
            <a:pPr lvl="0" algn="ctr">
              <a:lnSpc>
                <a:spcPct val="115000"/>
              </a:lnSpc>
              <a:spcAft>
                <a:spcPts val="1000"/>
              </a:spcAft>
            </a:pPr>
            <a:endParaRPr lang="uk-UA" sz="6000" b="1" i="1" dirty="0" smtClean="0">
              <a:solidFill>
                <a:srgbClr val="002060"/>
              </a:solidFill>
              <a:effectLst/>
              <a:latin typeface="Cambria"/>
              <a:ea typeface="Times New Roman"/>
              <a:cs typeface="Times New Roman"/>
            </a:endParaRPr>
          </a:p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uk-UA" sz="6000" b="1" i="1" dirty="0" smtClean="0">
                <a:solidFill>
                  <a:srgbClr val="002060"/>
                </a:solidFill>
                <a:effectLst/>
                <a:latin typeface="Cambria"/>
                <a:ea typeface="Times New Roman"/>
                <a:cs typeface="Times New Roman"/>
              </a:rPr>
              <a:t>І С Т О Р І Я </a:t>
            </a:r>
          </a:p>
          <a:p>
            <a:pPr lvl="0" algn="ctr">
              <a:lnSpc>
                <a:spcPct val="115000"/>
              </a:lnSpc>
              <a:spcAft>
                <a:spcPts val="1000"/>
              </a:spcAft>
            </a:pPr>
            <a:endParaRPr lang="uk-UA" sz="3200" b="1" dirty="0" smtClean="0">
              <a:effectLst/>
              <a:latin typeface="Cambria"/>
              <a:ea typeface="Times New Roman"/>
              <a:cs typeface="Times New Roman"/>
            </a:endParaRPr>
          </a:p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uk-UA" sz="3200" b="1" dirty="0" smtClean="0">
                <a:effectLst/>
                <a:latin typeface="Cambria"/>
                <a:ea typeface="Times New Roman"/>
                <a:cs typeface="Times New Roman"/>
              </a:rPr>
              <a:t>(за поезією Наталки Нікуліної </a:t>
            </a:r>
          </a:p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uk-UA" sz="3200" b="1" dirty="0" smtClean="0">
                <a:effectLst/>
                <a:latin typeface="Cambria"/>
                <a:ea typeface="Times New Roman"/>
                <a:cs typeface="Times New Roman"/>
              </a:rPr>
              <a:t>«Так ось, історіє, які твої стежки»)</a:t>
            </a:r>
          </a:p>
          <a:p>
            <a:pPr lvl="0" algn="ctr">
              <a:lnSpc>
                <a:spcPct val="115000"/>
              </a:lnSpc>
              <a:spcAft>
                <a:spcPts val="1000"/>
              </a:spcAft>
            </a:pPr>
            <a:endParaRPr lang="uk-UA" sz="3200" b="1" dirty="0">
              <a:latin typeface="Cambria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75656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1124744"/>
            <a:ext cx="813690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uk-UA" sz="4800" dirty="0" smtClean="0">
                <a:solidFill>
                  <a:srgbClr val="002060"/>
                </a:solidFill>
                <a:effectLst/>
                <a:latin typeface="Cambria"/>
                <a:ea typeface="Calibri"/>
                <a:cs typeface="Times New Roman"/>
              </a:rPr>
              <a:t>Наталка Нікуліна</a:t>
            </a:r>
          </a:p>
          <a:p>
            <a:pPr algn="ctr"/>
            <a:endParaRPr lang="uk-UA" sz="4800" dirty="0" smtClean="0">
              <a:solidFill>
                <a:srgbClr val="002060"/>
              </a:solidFill>
              <a:effectLst/>
              <a:latin typeface="Cambria"/>
              <a:ea typeface="Calibri"/>
              <a:cs typeface="Times New Roman"/>
            </a:endParaRPr>
          </a:p>
          <a:p>
            <a:pPr algn="ctr"/>
            <a:endParaRPr lang="uk-UA" sz="4800" b="1" dirty="0" smtClean="0">
              <a:solidFill>
                <a:srgbClr val="002060"/>
              </a:solidFill>
              <a:effectLst/>
              <a:latin typeface="Cambria"/>
              <a:ea typeface="Calibri"/>
              <a:cs typeface="Times New Roman"/>
            </a:endParaRPr>
          </a:p>
          <a:p>
            <a:pPr algn="ctr"/>
            <a:endParaRPr lang="uk-UA" sz="4800" b="1" dirty="0">
              <a:solidFill>
                <a:srgbClr val="002060"/>
              </a:solidFill>
              <a:latin typeface="Cambria"/>
              <a:ea typeface="Calibri"/>
              <a:cs typeface="Times New Roman"/>
            </a:endParaRPr>
          </a:p>
          <a:p>
            <a:pPr algn="ctr"/>
            <a:r>
              <a:rPr lang="uk-UA" sz="4800" b="1" dirty="0" smtClean="0">
                <a:solidFill>
                  <a:srgbClr val="002060"/>
                </a:solidFill>
                <a:effectLst/>
                <a:latin typeface="Cambria"/>
                <a:ea typeface="Calibri"/>
                <a:cs typeface="Times New Roman"/>
              </a:rPr>
              <a:t>«Лютували кати, шаленіли кати…»</a:t>
            </a:r>
            <a:endParaRPr lang="uk-UA" sz="4800" b="1" dirty="0">
              <a:solidFill>
                <a:srgbClr val="002060"/>
              </a:solidFill>
            </a:endParaRPr>
          </a:p>
        </p:txBody>
      </p:sp>
      <p:pic>
        <p:nvPicPr>
          <p:cNvPr id="2053" name="Picture 5" descr="D:\Наська\КЗШ №114\2014-2015\ВЧИТЕЛЬ РОКУ\матеріал для відкритого уроку\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94" y="685711"/>
            <a:ext cx="2126182" cy="3320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2385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117</TotalTime>
  <Words>294</Words>
  <Application>Microsoft Office PowerPoint</Application>
  <PresentationFormat>Экран (4:3)</PresentationFormat>
  <Paragraphs>72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NewsPrint</vt:lpstr>
      <vt:lpstr> Література   р і д н о г о   к р а ю </vt:lpstr>
      <vt:lpstr>Презентация PowerPoint</vt:lpstr>
      <vt:lpstr>Презентация PowerPoint</vt:lpstr>
      <vt:lpstr>Життєва доля Наталки Нікуліної</vt:lpstr>
      <vt:lpstr>Спогади про        Наталку Нікуліну</vt:lpstr>
      <vt:lpstr>                          Наталка Нікуліна    «Так ось, історіє,          які твої стежки…»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10</cp:revision>
  <dcterms:created xsi:type="dcterms:W3CDTF">2014-10-12T11:55:44Z</dcterms:created>
  <dcterms:modified xsi:type="dcterms:W3CDTF">2014-10-12T14:25:48Z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940532</vt:lpwstr>
  </property>
  <property fmtid="{D5CDD505-2E9C-101B-9397-08002B2CF9AE}" name="NXPowerLiteVersion" pid="3">
    <vt:lpwstr>D4.1.4</vt:lpwstr>
  </property>
</Properties>
</file>